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588885f9c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588885f9c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4588885f9c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4588885f9c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4588885f9c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4588885f9c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4588885f9c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4588885f9c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3923ab3d9d413af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923ab3d9d413af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588885f9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588885f9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4588885f9c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4588885f9c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8.png"/><Relationship Id="rId6" Type="http://schemas.openxmlformats.org/officeDocument/2006/relationships/image" Target="../media/image11.png"/><Relationship Id="rId7"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Código de ética</a:t>
            </a:r>
            <a:endParaRPr/>
          </a:p>
        </p:txBody>
      </p:sp>
      <p:sp>
        <p:nvSpPr>
          <p:cNvPr id="86" name="Google Shape;86;p13"/>
          <p:cNvSpPr txBox="1"/>
          <p:nvPr>
            <p:ph idx="1" type="subTitle"/>
          </p:nvPr>
        </p:nvSpPr>
        <p:spPr>
          <a:xfrm>
            <a:off x="598100" y="2715954"/>
            <a:ext cx="8222100" cy="11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Alfredo Palacios Olagaray - </a:t>
            </a:r>
            <a:r>
              <a:rPr lang="es" sz="1400"/>
              <a:t>A01027133</a:t>
            </a:r>
            <a:endParaRPr sz="1400"/>
          </a:p>
          <a:p>
            <a:pPr indent="0" lvl="0" marL="0" rtl="0" algn="l">
              <a:spcBef>
                <a:spcPts val="0"/>
              </a:spcBef>
              <a:spcAft>
                <a:spcPts val="0"/>
              </a:spcAft>
              <a:buNone/>
            </a:pPr>
            <a:r>
              <a:rPr lang="es" sz="1400"/>
              <a:t>Lorenzo Jácome Ceniceros - A</a:t>
            </a:r>
            <a:r>
              <a:rPr lang="es" sz="1400"/>
              <a:t>01026759</a:t>
            </a:r>
            <a:endParaRPr sz="1400"/>
          </a:p>
          <a:p>
            <a:pPr indent="0" lvl="0" marL="0" rtl="0" algn="l">
              <a:spcBef>
                <a:spcPts val="0"/>
              </a:spcBef>
              <a:spcAft>
                <a:spcPts val="0"/>
              </a:spcAft>
              <a:buNone/>
            </a:pPr>
            <a:r>
              <a:rPr lang="es" sz="1400"/>
              <a:t>Diego Velázquez Álvarez - </a:t>
            </a:r>
            <a:r>
              <a:rPr lang="es" sz="1400"/>
              <a:t>A01027322</a:t>
            </a:r>
            <a:endParaRPr sz="1400"/>
          </a:p>
          <a:p>
            <a:pPr indent="0" lvl="0" marL="0" rtl="0" algn="l">
              <a:spcBef>
                <a:spcPts val="0"/>
              </a:spcBef>
              <a:spcAft>
                <a:spcPts val="0"/>
              </a:spcAft>
              <a:buNone/>
            </a:pPr>
            <a:r>
              <a:rPr lang="es" sz="1400"/>
              <a:t>José Javier Vega Mejía - A</a:t>
            </a:r>
            <a:r>
              <a:rPr lang="es" sz="1400"/>
              <a:t>01026996</a:t>
            </a:r>
            <a:endParaRPr sz="1400"/>
          </a:p>
          <a:p>
            <a:pPr indent="0" lvl="0" marL="0" rtl="0" algn="l">
              <a:spcBef>
                <a:spcPts val="0"/>
              </a:spcBef>
              <a:spcAft>
                <a:spcPts val="0"/>
              </a:spcAft>
              <a:buNone/>
            </a:pPr>
            <a:r>
              <a:rPr lang="es" sz="1400"/>
              <a:t>Diego Eduardo García Díaz - A01747264</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Principios Violados</a:t>
            </a:r>
            <a:endParaRPr/>
          </a:p>
        </p:txBody>
      </p:sp>
      <p:sp>
        <p:nvSpPr>
          <p:cNvPr id="92" name="Google Shape;92;p14"/>
          <p:cNvSpPr txBox="1"/>
          <p:nvPr>
            <p:ph idx="1" type="body"/>
          </p:nvPr>
        </p:nvSpPr>
        <p:spPr>
          <a:xfrm>
            <a:off x="311700" y="1229875"/>
            <a:ext cx="4578900" cy="3339000"/>
          </a:xfrm>
          <a:prstGeom prst="rect">
            <a:avLst/>
          </a:prstGeom>
        </p:spPr>
        <p:txBody>
          <a:bodyPr anchorCtr="0" anchor="t" bIns="91425" lIns="91425" spcFirstLastPara="1" rIns="91425" wrap="square" tIns="91425">
            <a:noAutofit/>
          </a:bodyPr>
          <a:lstStyle/>
          <a:p>
            <a:pPr indent="-342900" lvl="0" marL="457200" rtl="0" algn="l">
              <a:lnSpc>
                <a:spcPct val="140000"/>
              </a:lnSpc>
              <a:spcBef>
                <a:spcPts val="0"/>
              </a:spcBef>
              <a:spcAft>
                <a:spcPts val="0"/>
              </a:spcAft>
              <a:buSzPts val="1800"/>
              <a:buChar char="-"/>
            </a:pPr>
            <a:r>
              <a:rPr lang="es" sz="1300">
                <a:solidFill>
                  <a:srgbClr val="2F2F36"/>
                </a:solidFill>
                <a:latin typeface="Verdana"/>
                <a:ea typeface="Verdana"/>
                <a:cs typeface="Verdana"/>
                <a:sym typeface="Verdana"/>
              </a:rPr>
              <a:t>1.6 Respetar las priv</a:t>
            </a:r>
            <a:r>
              <a:rPr lang="es" sz="1300">
                <a:solidFill>
                  <a:srgbClr val="2F2F36"/>
                </a:solidFill>
                <a:latin typeface="Verdana"/>
                <a:ea typeface="Verdana"/>
                <a:cs typeface="Verdana"/>
                <a:sym typeface="Verdana"/>
              </a:rPr>
              <a:t>acidad.</a:t>
            </a:r>
            <a:endParaRPr sz="1300">
              <a:solidFill>
                <a:srgbClr val="2F2F36"/>
              </a:solidFill>
              <a:latin typeface="Verdana"/>
              <a:ea typeface="Verdana"/>
              <a:cs typeface="Verdana"/>
              <a:sym typeface="Verdana"/>
            </a:endParaRPr>
          </a:p>
          <a:p>
            <a:pPr indent="0" lvl="0" marL="0" rtl="0" algn="l">
              <a:lnSpc>
                <a:spcPct val="140000"/>
              </a:lnSpc>
              <a:spcBef>
                <a:spcPts val="900"/>
              </a:spcBef>
              <a:spcAft>
                <a:spcPts val="0"/>
              </a:spcAft>
              <a:buNone/>
            </a:pPr>
            <a:r>
              <a:t/>
            </a:r>
            <a:endParaRPr sz="1300">
              <a:solidFill>
                <a:srgbClr val="2F2F36"/>
              </a:solidFill>
              <a:latin typeface="Verdana"/>
              <a:ea typeface="Verdana"/>
              <a:cs typeface="Verdana"/>
              <a:sym typeface="Verdana"/>
            </a:endParaRPr>
          </a:p>
          <a:p>
            <a:pPr indent="-342900" lvl="0" marL="457200" rtl="0" algn="l">
              <a:lnSpc>
                <a:spcPct val="140000"/>
              </a:lnSpc>
              <a:spcBef>
                <a:spcPts val="900"/>
              </a:spcBef>
              <a:spcAft>
                <a:spcPts val="0"/>
              </a:spcAft>
              <a:buSzPts val="1800"/>
              <a:buChar char="-"/>
            </a:pPr>
            <a:r>
              <a:rPr lang="es" sz="1300">
                <a:solidFill>
                  <a:srgbClr val="2F2F36"/>
                </a:solidFill>
                <a:latin typeface="Verdana"/>
                <a:ea typeface="Verdana"/>
                <a:cs typeface="Verdana"/>
                <a:sym typeface="Verdana"/>
              </a:rPr>
              <a:t>1.7 Respetar la confidencialidad.</a:t>
            </a:r>
            <a:endParaRPr sz="1300">
              <a:solidFill>
                <a:srgbClr val="2F2F36"/>
              </a:solidFill>
              <a:latin typeface="Verdana"/>
              <a:ea typeface="Verdana"/>
              <a:cs typeface="Verdana"/>
              <a:sym typeface="Verdana"/>
            </a:endParaRPr>
          </a:p>
          <a:p>
            <a:pPr indent="0" lvl="0" marL="0" rtl="0" algn="l">
              <a:lnSpc>
                <a:spcPct val="140000"/>
              </a:lnSpc>
              <a:spcBef>
                <a:spcPts val="900"/>
              </a:spcBef>
              <a:spcAft>
                <a:spcPts val="0"/>
              </a:spcAft>
              <a:buNone/>
            </a:pPr>
            <a:r>
              <a:t/>
            </a:r>
            <a:endParaRPr sz="1300">
              <a:solidFill>
                <a:srgbClr val="2F2F36"/>
              </a:solidFill>
              <a:latin typeface="Verdana"/>
              <a:ea typeface="Verdana"/>
              <a:cs typeface="Verdana"/>
              <a:sym typeface="Verdana"/>
            </a:endParaRPr>
          </a:p>
          <a:p>
            <a:pPr indent="-311150" lvl="0" marL="457200" rtl="0" algn="l">
              <a:lnSpc>
                <a:spcPct val="140000"/>
              </a:lnSpc>
              <a:spcBef>
                <a:spcPts val="900"/>
              </a:spcBef>
              <a:spcAft>
                <a:spcPts val="0"/>
              </a:spcAft>
              <a:buClr>
                <a:srgbClr val="2F2F36"/>
              </a:buClr>
              <a:buSzPts val="1300"/>
              <a:buFont typeface="Verdana"/>
              <a:buChar char="-"/>
            </a:pPr>
            <a:r>
              <a:rPr lang="es" sz="1300">
                <a:solidFill>
                  <a:srgbClr val="2F2F36"/>
                </a:solidFill>
                <a:latin typeface="Verdana"/>
                <a:ea typeface="Verdana"/>
                <a:cs typeface="Verdana"/>
                <a:sym typeface="Verdana"/>
              </a:rPr>
              <a:t>2.8 Acceder a los recursos informáticos y de comunicación sólo cuando esté autorizado, o cuando sea necesario para proteger el bien público.</a:t>
            </a:r>
            <a:endParaRPr sz="1300">
              <a:solidFill>
                <a:srgbClr val="2F2F36"/>
              </a:solidFill>
              <a:latin typeface="Verdana"/>
              <a:ea typeface="Verdana"/>
              <a:cs typeface="Verdana"/>
              <a:sym typeface="Verdana"/>
            </a:endParaRPr>
          </a:p>
          <a:p>
            <a:pPr indent="0" lvl="0" marL="457200" rtl="0" algn="l">
              <a:lnSpc>
                <a:spcPct val="140000"/>
              </a:lnSpc>
              <a:spcBef>
                <a:spcPts val="900"/>
              </a:spcBef>
              <a:spcAft>
                <a:spcPts val="900"/>
              </a:spcAft>
              <a:buNone/>
            </a:pPr>
            <a:r>
              <a:t/>
            </a:r>
            <a:endParaRPr sz="1300">
              <a:solidFill>
                <a:srgbClr val="2F2F36"/>
              </a:solidFill>
              <a:latin typeface="Verdana"/>
              <a:ea typeface="Verdana"/>
              <a:cs typeface="Verdana"/>
              <a:sym typeface="Verdana"/>
            </a:endParaRPr>
          </a:p>
        </p:txBody>
      </p:sp>
      <p:pic>
        <p:nvPicPr>
          <p:cNvPr id="93" name="Google Shape;93;p14"/>
          <p:cNvPicPr preferRelativeResize="0"/>
          <p:nvPr/>
        </p:nvPicPr>
        <p:blipFill rotWithShape="1">
          <a:blip r:embed="rId3">
            <a:alphaModFix/>
          </a:blip>
          <a:srcRect b="0" l="9931" r="10043" t="0"/>
          <a:stretch/>
        </p:blipFill>
        <p:spPr>
          <a:xfrm>
            <a:off x="5046275" y="1348400"/>
            <a:ext cx="3898475" cy="2966700"/>
          </a:xfrm>
          <a:prstGeom prst="rect">
            <a:avLst/>
          </a:prstGeom>
          <a:noFill/>
          <a:ln>
            <a:noFill/>
          </a:ln>
        </p:spPr>
      </p:pic>
      <p:pic>
        <p:nvPicPr>
          <p:cNvPr id="94" name="Google Shape;94;p14"/>
          <p:cNvPicPr preferRelativeResize="0"/>
          <p:nvPr/>
        </p:nvPicPr>
        <p:blipFill>
          <a:blip r:embed="rId4">
            <a:alphaModFix/>
          </a:blip>
          <a:stretch>
            <a:fillRect/>
          </a:stretch>
        </p:blipFill>
        <p:spPr>
          <a:xfrm rot="1902198">
            <a:off x="5616115" y="1487389"/>
            <a:ext cx="1368594" cy="1368594"/>
          </a:xfrm>
          <a:prstGeom prst="rect">
            <a:avLst/>
          </a:prstGeom>
          <a:noFill/>
          <a:ln>
            <a:noFill/>
          </a:ln>
        </p:spPr>
      </p:pic>
      <p:sp>
        <p:nvSpPr>
          <p:cNvPr id="95" name="Google Shape;95;p14"/>
          <p:cNvSpPr txBox="1"/>
          <p:nvPr/>
        </p:nvSpPr>
        <p:spPr>
          <a:xfrm>
            <a:off x="7477025" y="3391400"/>
            <a:ext cx="1137600" cy="2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chemeClr val="lt1"/>
                </a:solidFill>
              </a:rPr>
              <a:t>Tu con tus memes</a:t>
            </a:r>
            <a:endParaRPr sz="18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1.6 Respetar las privacidad</a:t>
            </a:r>
            <a:endParaRPr/>
          </a:p>
        </p:txBody>
      </p:sp>
      <p:sp>
        <p:nvSpPr>
          <p:cNvPr id="101" name="Google Shape;101;p15"/>
          <p:cNvSpPr txBox="1"/>
          <p:nvPr>
            <p:ph idx="1" type="body"/>
          </p:nvPr>
        </p:nvSpPr>
        <p:spPr>
          <a:xfrm>
            <a:off x="311700" y="1229875"/>
            <a:ext cx="42603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Le dio datos de usuarios a empresas externas.</a:t>
            </a:r>
            <a:endParaRPr/>
          </a:p>
          <a:p>
            <a:pPr indent="-342900" lvl="0" marL="457200" rtl="0" algn="l">
              <a:spcBef>
                <a:spcPts val="0"/>
              </a:spcBef>
              <a:spcAft>
                <a:spcPts val="0"/>
              </a:spcAft>
              <a:buSzPts val="1800"/>
              <a:buChar char="●"/>
            </a:pPr>
            <a:r>
              <a:rPr lang="es"/>
              <a:t>Utilizó datos supuestamente “privados” de diversos usuarios para el beneficio de un candidato.</a:t>
            </a:r>
            <a:endParaRPr/>
          </a:p>
          <a:p>
            <a:pPr indent="-342900" lvl="0" marL="457200" rtl="0" algn="l">
              <a:spcBef>
                <a:spcPts val="0"/>
              </a:spcBef>
              <a:spcAft>
                <a:spcPts val="0"/>
              </a:spcAft>
              <a:buSzPts val="1800"/>
              <a:buChar char="●"/>
            </a:pPr>
            <a:r>
              <a:rPr lang="es"/>
              <a:t>No respetó la privacidad de cada usuario.</a:t>
            </a:r>
            <a:endParaRPr/>
          </a:p>
          <a:p>
            <a:pPr indent="-342900" lvl="0" marL="457200" rtl="0" algn="l">
              <a:spcBef>
                <a:spcPts val="0"/>
              </a:spcBef>
              <a:spcAft>
                <a:spcPts val="0"/>
              </a:spcAft>
              <a:buSzPts val="1800"/>
              <a:buChar char="●"/>
            </a:pPr>
            <a:r>
              <a:rPr lang="es"/>
              <a:t>No tenía el consentimiento de los usuarios.</a:t>
            </a:r>
            <a:endParaRPr/>
          </a:p>
          <a:p>
            <a:pPr indent="0" lvl="0" marL="457200" rtl="0" algn="l">
              <a:spcBef>
                <a:spcPts val="1600"/>
              </a:spcBef>
              <a:spcAft>
                <a:spcPts val="1600"/>
              </a:spcAft>
              <a:buNone/>
            </a:pPr>
            <a:r>
              <a:t/>
            </a:r>
            <a:endParaRPr/>
          </a:p>
        </p:txBody>
      </p:sp>
      <p:pic>
        <p:nvPicPr>
          <p:cNvPr id="102" name="Google Shape;102;p15"/>
          <p:cNvPicPr preferRelativeResize="0"/>
          <p:nvPr/>
        </p:nvPicPr>
        <p:blipFill>
          <a:blip r:embed="rId3">
            <a:alphaModFix/>
          </a:blip>
          <a:stretch>
            <a:fillRect/>
          </a:stretch>
        </p:blipFill>
        <p:spPr>
          <a:xfrm>
            <a:off x="5045250" y="1145400"/>
            <a:ext cx="3721050" cy="2480700"/>
          </a:xfrm>
          <a:prstGeom prst="rect">
            <a:avLst/>
          </a:prstGeom>
          <a:noFill/>
          <a:ln>
            <a:noFill/>
          </a:ln>
        </p:spPr>
      </p:pic>
      <p:pic>
        <p:nvPicPr>
          <p:cNvPr id="103" name="Google Shape;103;p15"/>
          <p:cNvPicPr preferRelativeResize="0"/>
          <p:nvPr/>
        </p:nvPicPr>
        <p:blipFill>
          <a:blip r:embed="rId4">
            <a:alphaModFix/>
          </a:blip>
          <a:stretch>
            <a:fillRect/>
          </a:stretch>
        </p:blipFill>
        <p:spPr>
          <a:xfrm rot="-1806892">
            <a:off x="7864803" y="1101428"/>
            <a:ext cx="817575" cy="817575"/>
          </a:xfrm>
          <a:prstGeom prst="rect">
            <a:avLst/>
          </a:prstGeom>
          <a:noFill/>
          <a:ln>
            <a:noFill/>
          </a:ln>
        </p:spPr>
      </p:pic>
      <p:sp>
        <p:nvSpPr>
          <p:cNvPr id="104" name="Google Shape;104;p15"/>
          <p:cNvSpPr txBox="1"/>
          <p:nvPr/>
        </p:nvSpPr>
        <p:spPr>
          <a:xfrm rot="-1687376">
            <a:off x="6815758" y="2763359"/>
            <a:ext cx="982042" cy="272047"/>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t>Tu </a:t>
            </a:r>
            <a:endParaRPr/>
          </a:p>
          <a:p>
            <a:pPr indent="0" lvl="0" marL="0" rtl="0" algn="ctr">
              <a:spcBef>
                <a:spcPts val="0"/>
              </a:spcBef>
              <a:spcAft>
                <a:spcPts val="0"/>
              </a:spcAft>
              <a:buNone/>
            </a:pPr>
            <a:r>
              <a:rPr lang="es"/>
              <a:t>info</a:t>
            </a:r>
            <a:endParaRPr/>
          </a:p>
        </p:txBody>
      </p:sp>
      <p:sp>
        <p:nvSpPr>
          <p:cNvPr id="105" name="Google Shape;105;p15"/>
          <p:cNvSpPr txBox="1"/>
          <p:nvPr/>
        </p:nvSpPr>
        <p:spPr>
          <a:xfrm>
            <a:off x="5108075" y="1553750"/>
            <a:ext cx="17016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Empresas</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1.7 Respetar la confidencialidad</a:t>
            </a:r>
            <a:endParaRPr/>
          </a:p>
        </p:txBody>
      </p:sp>
      <p:pic>
        <p:nvPicPr>
          <p:cNvPr id="111" name="Google Shape;111;p16"/>
          <p:cNvPicPr preferRelativeResize="0"/>
          <p:nvPr/>
        </p:nvPicPr>
        <p:blipFill rotWithShape="1">
          <a:blip r:embed="rId3">
            <a:alphaModFix/>
          </a:blip>
          <a:srcRect b="0" l="0" r="0" t="-3060"/>
          <a:stretch/>
        </p:blipFill>
        <p:spPr>
          <a:xfrm>
            <a:off x="5071175" y="1923200"/>
            <a:ext cx="4024200" cy="2293649"/>
          </a:xfrm>
          <a:prstGeom prst="rect">
            <a:avLst/>
          </a:prstGeom>
          <a:noFill/>
          <a:ln>
            <a:noFill/>
          </a:ln>
        </p:spPr>
      </p:pic>
      <p:pic>
        <p:nvPicPr>
          <p:cNvPr id="112" name="Google Shape;112;p16"/>
          <p:cNvPicPr preferRelativeResize="0"/>
          <p:nvPr/>
        </p:nvPicPr>
        <p:blipFill>
          <a:blip r:embed="rId4">
            <a:alphaModFix/>
          </a:blip>
          <a:stretch>
            <a:fillRect/>
          </a:stretch>
        </p:blipFill>
        <p:spPr>
          <a:xfrm rot="1132125">
            <a:off x="6126984" y="1764282"/>
            <a:ext cx="523505" cy="523505"/>
          </a:xfrm>
          <a:prstGeom prst="rect">
            <a:avLst/>
          </a:prstGeom>
          <a:noFill/>
          <a:ln>
            <a:noFill/>
          </a:ln>
        </p:spPr>
      </p:pic>
      <p:sp>
        <p:nvSpPr>
          <p:cNvPr id="113" name="Google Shape;113;p16"/>
          <p:cNvSpPr txBox="1"/>
          <p:nvPr>
            <p:ph idx="1" type="body"/>
          </p:nvPr>
        </p:nvSpPr>
        <p:spPr>
          <a:xfrm>
            <a:off x="0" y="1210450"/>
            <a:ext cx="52887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434343"/>
              </a:buClr>
              <a:buSzPts val="1800"/>
              <a:buChar char="●"/>
            </a:pPr>
            <a:r>
              <a:rPr lang="es">
                <a:solidFill>
                  <a:srgbClr val="434343"/>
                </a:solidFill>
              </a:rPr>
              <a:t>Facebook utilizó la información de sus </a:t>
            </a:r>
            <a:r>
              <a:rPr lang="es">
                <a:solidFill>
                  <a:srgbClr val="434343"/>
                </a:solidFill>
              </a:rPr>
              <a:t>usuarios</a:t>
            </a:r>
            <a:r>
              <a:rPr lang="es">
                <a:solidFill>
                  <a:srgbClr val="434343"/>
                </a:solidFill>
              </a:rPr>
              <a:t> sin notificarlos</a:t>
            </a:r>
            <a:endParaRPr>
              <a:solidFill>
                <a:srgbClr val="434343"/>
              </a:solidFill>
            </a:endParaRPr>
          </a:p>
          <a:p>
            <a:pPr indent="-342900" lvl="0" marL="457200" rtl="0" algn="l">
              <a:spcBef>
                <a:spcPts val="0"/>
              </a:spcBef>
              <a:spcAft>
                <a:spcPts val="0"/>
              </a:spcAft>
              <a:buClr>
                <a:srgbClr val="434343"/>
              </a:buClr>
              <a:buSzPts val="1800"/>
              <a:buChar char="●"/>
            </a:pPr>
            <a:r>
              <a:rPr lang="es">
                <a:solidFill>
                  <a:srgbClr val="434343"/>
                </a:solidFill>
              </a:rPr>
              <a:t>Colocó opciones por default que comprometían a sus usuarios</a:t>
            </a:r>
            <a:endParaRPr>
              <a:solidFill>
                <a:srgbClr val="434343"/>
              </a:solidFill>
            </a:endParaRPr>
          </a:p>
          <a:p>
            <a:pPr indent="-381000" lvl="0" marL="457200" rtl="0" algn="l">
              <a:spcBef>
                <a:spcPts val="0"/>
              </a:spcBef>
              <a:spcAft>
                <a:spcPts val="0"/>
              </a:spcAft>
              <a:buClr>
                <a:srgbClr val="434343"/>
              </a:buClr>
              <a:buSzPts val="2400"/>
              <a:buChar char="●"/>
            </a:pPr>
            <a:r>
              <a:rPr lang="es">
                <a:solidFill>
                  <a:srgbClr val="434343"/>
                </a:solidFill>
              </a:rPr>
              <a:t>Permitió</a:t>
            </a:r>
            <a:r>
              <a:rPr lang="es">
                <a:solidFill>
                  <a:srgbClr val="434343"/>
                </a:solidFill>
              </a:rPr>
              <a:t> que aplicaciones </a:t>
            </a:r>
            <a:r>
              <a:rPr lang="es">
                <a:solidFill>
                  <a:srgbClr val="434343"/>
                </a:solidFill>
              </a:rPr>
              <a:t>accedieron</a:t>
            </a:r>
            <a:r>
              <a:rPr lang="es">
                <a:solidFill>
                  <a:srgbClr val="434343"/>
                </a:solidFill>
              </a:rPr>
              <a:t> a la información de usuarios conectados unos a otros (aproximadamente 50 millones)</a:t>
            </a:r>
            <a:r>
              <a:rPr lang="es" sz="2400">
                <a:solidFill>
                  <a:srgbClr val="434343"/>
                </a:solidFill>
              </a:rPr>
              <a:t>.</a:t>
            </a:r>
            <a:endParaRPr sz="2400">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2.8 Acceder a los recursos informáticos</a:t>
            </a:r>
            <a:endParaRPr/>
          </a:p>
        </p:txBody>
      </p:sp>
      <p:sp>
        <p:nvSpPr>
          <p:cNvPr id="119" name="Google Shape;119;p17"/>
          <p:cNvSpPr txBox="1"/>
          <p:nvPr>
            <p:ph idx="1" type="body"/>
          </p:nvPr>
        </p:nvSpPr>
        <p:spPr>
          <a:xfrm>
            <a:off x="311700" y="1001275"/>
            <a:ext cx="68004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la campaña presidencial del actual presidente Trump, se reportó el mal uso de información privada proveniente de las bases de datos de Facebook que fueron utilizadas por la firma “Cambridge Analytica” para manipular los resultados de las elecciones de 2016.</a:t>
            </a:r>
            <a:endParaRPr/>
          </a:p>
          <a:p>
            <a:pPr indent="0" lvl="0" marL="0" rtl="0" algn="l">
              <a:spcBef>
                <a:spcPts val="1600"/>
              </a:spcBef>
              <a:spcAft>
                <a:spcPts val="1600"/>
              </a:spcAft>
              <a:buNone/>
            </a:pPr>
            <a:r>
              <a:rPr lang="es"/>
              <a:t>Facebook no tomó medidas para prevenir o controlar esto incluso cuándo sabía que estaba ocurriendo, directamente violando varios puntos del código de ética de la ACM entre ellos el 2.8 que estipula que autorizar el acceso a </a:t>
            </a:r>
            <a:r>
              <a:rPr lang="es"/>
              <a:t>terceros</a:t>
            </a:r>
            <a:r>
              <a:rPr lang="es"/>
              <a:t> a recursos informáticos sin el </a:t>
            </a:r>
            <a:r>
              <a:rPr lang="es"/>
              <a:t>consentimiento</a:t>
            </a:r>
            <a:r>
              <a:rPr lang="es"/>
              <a:t> del usuario </a:t>
            </a:r>
            <a:r>
              <a:rPr lang="es"/>
              <a:t>está</a:t>
            </a:r>
            <a:r>
              <a:rPr lang="es"/>
              <a:t> </a:t>
            </a:r>
            <a:r>
              <a:rPr lang="es"/>
              <a:t>estrictamente</a:t>
            </a:r>
            <a:r>
              <a:rPr lang="es"/>
              <a:t> prohibido.</a:t>
            </a:r>
            <a:endParaRPr/>
          </a:p>
        </p:txBody>
      </p:sp>
      <p:pic>
        <p:nvPicPr>
          <p:cNvPr id="120" name="Google Shape;120;p17"/>
          <p:cNvPicPr preferRelativeResize="0"/>
          <p:nvPr/>
        </p:nvPicPr>
        <p:blipFill>
          <a:blip r:embed="rId3">
            <a:alphaModFix/>
          </a:blip>
          <a:stretch>
            <a:fillRect/>
          </a:stretch>
        </p:blipFill>
        <p:spPr>
          <a:xfrm>
            <a:off x="7153350" y="2715825"/>
            <a:ext cx="1990650" cy="1196550"/>
          </a:xfrm>
          <a:prstGeom prst="rect">
            <a:avLst/>
          </a:prstGeom>
          <a:noFill/>
          <a:ln>
            <a:noFill/>
          </a:ln>
        </p:spPr>
      </p:pic>
      <p:pic>
        <p:nvPicPr>
          <p:cNvPr id="121" name="Google Shape;121;p17"/>
          <p:cNvPicPr preferRelativeResize="0"/>
          <p:nvPr/>
        </p:nvPicPr>
        <p:blipFill>
          <a:blip r:embed="rId4">
            <a:alphaModFix/>
          </a:blip>
          <a:stretch>
            <a:fillRect/>
          </a:stretch>
        </p:blipFill>
        <p:spPr>
          <a:xfrm>
            <a:off x="7153350" y="1388725"/>
            <a:ext cx="1990650" cy="1327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Involucrados</a:t>
            </a:r>
            <a:endParaRPr/>
          </a:p>
        </p:txBody>
      </p:sp>
      <p:sp>
        <p:nvSpPr>
          <p:cNvPr id="127" name="Google Shape;127;p18"/>
          <p:cNvSpPr txBox="1"/>
          <p:nvPr>
            <p:ph idx="1" type="body"/>
          </p:nvPr>
        </p:nvSpPr>
        <p:spPr>
          <a:xfrm>
            <a:off x="311700" y="1143650"/>
            <a:ext cx="33732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Presidente Trum</a:t>
            </a:r>
            <a:r>
              <a:rPr lang="es"/>
              <a:t>p </a:t>
            </a:r>
            <a:endParaRPr/>
          </a:p>
          <a:p>
            <a:pPr indent="0" lvl="0" marL="0" rtl="0" algn="l">
              <a:spcBef>
                <a:spcPts val="1600"/>
              </a:spcBef>
              <a:spcAft>
                <a:spcPts val="0"/>
              </a:spcAft>
              <a:buNone/>
            </a:pPr>
            <a:r>
              <a:rPr lang="es"/>
              <a:t>Cambridge Analytica</a:t>
            </a:r>
            <a:endParaRPr/>
          </a:p>
          <a:p>
            <a:pPr indent="0" lvl="0" marL="0" rtl="0" algn="l">
              <a:spcBef>
                <a:spcPts val="1600"/>
              </a:spcBef>
              <a:spcAft>
                <a:spcPts val="0"/>
              </a:spcAft>
              <a:buNone/>
            </a:pPr>
            <a:r>
              <a:rPr lang="es"/>
              <a:t>Subsidiarias Rusas</a:t>
            </a:r>
            <a:endParaRPr/>
          </a:p>
          <a:p>
            <a:pPr indent="0" lvl="0" marL="0" rtl="0" algn="l">
              <a:spcBef>
                <a:spcPts val="1600"/>
              </a:spcBef>
              <a:spcAft>
                <a:spcPts val="1600"/>
              </a:spcAft>
              <a:buNone/>
            </a:pPr>
            <a:r>
              <a:rPr lang="es"/>
              <a:t>Facebook</a:t>
            </a:r>
            <a:endParaRPr/>
          </a:p>
        </p:txBody>
      </p:sp>
      <p:pic>
        <p:nvPicPr>
          <p:cNvPr id="128" name="Google Shape;128;p18"/>
          <p:cNvPicPr preferRelativeResize="0"/>
          <p:nvPr/>
        </p:nvPicPr>
        <p:blipFill>
          <a:blip r:embed="rId3">
            <a:alphaModFix/>
          </a:blip>
          <a:stretch>
            <a:fillRect/>
          </a:stretch>
        </p:blipFill>
        <p:spPr>
          <a:xfrm>
            <a:off x="4530950" y="466275"/>
            <a:ext cx="3276672" cy="1842952"/>
          </a:xfrm>
          <a:prstGeom prst="rect">
            <a:avLst/>
          </a:prstGeom>
          <a:noFill/>
          <a:ln>
            <a:noFill/>
          </a:ln>
        </p:spPr>
      </p:pic>
      <p:pic>
        <p:nvPicPr>
          <p:cNvPr id="129" name="Google Shape;129;p18"/>
          <p:cNvPicPr preferRelativeResize="0"/>
          <p:nvPr/>
        </p:nvPicPr>
        <p:blipFill>
          <a:blip r:embed="rId4">
            <a:alphaModFix/>
          </a:blip>
          <a:stretch>
            <a:fillRect/>
          </a:stretch>
        </p:blipFill>
        <p:spPr>
          <a:xfrm>
            <a:off x="3091549" y="2309225"/>
            <a:ext cx="1667000" cy="1599700"/>
          </a:xfrm>
          <a:prstGeom prst="rect">
            <a:avLst/>
          </a:prstGeom>
          <a:noFill/>
          <a:ln>
            <a:noFill/>
          </a:ln>
        </p:spPr>
      </p:pic>
      <p:pic>
        <p:nvPicPr>
          <p:cNvPr id="130" name="Google Shape;130;p18"/>
          <p:cNvPicPr preferRelativeResize="0"/>
          <p:nvPr/>
        </p:nvPicPr>
        <p:blipFill rotWithShape="1">
          <a:blip r:embed="rId5">
            <a:alphaModFix/>
          </a:blip>
          <a:srcRect b="11738" l="0" r="0" t="12920"/>
          <a:stretch/>
        </p:blipFill>
        <p:spPr>
          <a:xfrm>
            <a:off x="5114350" y="2309225"/>
            <a:ext cx="3018900" cy="1705850"/>
          </a:xfrm>
          <a:prstGeom prst="rect">
            <a:avLst/>
          </a:prstGeom>
          <a:noFill/>
          <a:ln>
            <a:noFill/>
          </a:ln>
        </p:spPr>
      </p:pic>
      <p:pic>
        <p:nvPicPr>
          <p:cNvPr id="131" name="Google Shape;131;p18"/>
          <p:cNvPicPr preferRelativeResize="0"/>
          <p:nvPr/>
        </p:nvPicPr>
        <p:blipFill>
          <a:blip r:embed="rId6">
            <a:alphaModFix/>
          </a:blip>
          <a:stretch>
            <a:fillRect/>
          </a:stretch>
        </p:blipFill>
        <p:spPr>
          <a:xfrm>
            <a:off x="6432404" y="3407275"/>
            <a:ext cx="810396" cy="607801"/>
          </a:xfrm>
          <a:prstGeom prst="rect">
            <a:avLst/>
          </a:prstGeom>
          <a:noFill/>
          <a:ln>
            <a:noFill/>
          </a:ln>
        </p:spPr>
      </p:pic>
      <p:pic>
        <p:nvPicPr>
          <p:cNvPr id="132" name="Google Shape;132;p18"/>
          <p:cNvPicPr preferRelativeResize="0"/>
          <p:nvPr/>
        </p:nvPicPr>
        <p:blipFill>
          <a:blip r:embed="rId7">
            <a:alphaModFix/>
          </a:blip>
          <a:stretch>
            <a:fillRect/>
          </a:stretch>
        </p:blipFill>
        <p:spPr>
          <a:xfrm>
            <a:off x="4944424" y="3780324"/>
            <a:ext cx="1230800" cy="1230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Conclusión</a:t>
            </a:r>
            <a:endParaRPr/>
          </a:p>
        </p:txBody>
      </p:sp>
      <p:sp>
        <p:nvSpPr>
          <p:cNvPr id="138" name="Google Shape;138;p19"/>
          <p:cNvSpPr txBox="1"/>
          <p:nvPr>
            <p:ph idx="1" type="body"/>
          </p:nvPr>
        </p:nvSpPr>
        <p:spPr>
          <a:xfrm>
            <a:off x="311700" y="1229875"/>
            <a:ext cx="8374200" cy="324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Facebook no tomó las medidas necesarias para proteger la información de sus usuarios.</a:t>
            </a:r>
            <a:endParaRPr/>
          </a:p>
          <a:p>
            <a:pPr indent="-342900" lvl="0" marL="457200" rtl="0" algn="l">
              <a:spcBef>
                <a:spcPts val="0"/>
              </a:spcBef>
              <a:spcAft>
                <a:spcPts val="0"/>
              </a:spcAft>
              <a:buSzPts val="1800"/>
              <a:buChar char="●"/>
            </a:pPr>
            <a:r>
              <a:rPr lang="es"/>
              <a:t>Tuvo repercusiones monetarias, gubernamentales y de relaciones públicas.</a:t>
            </a:r>
            <a:endParaRPr/>
          </a:p>
          <a:p>
            <a:pPr indent="-342900" lvl="0" marL="457200" rtl="0" algn="l">
              <a:spcBef>
                <a:spcPts val="0"/>
              </a:spcBef>
              <a:spcAft>
                <a:spcPts val="0"/>
              </a:spcAft>
              <a:buSzPts val="1800"/>
              <a:buChar char="●"/>
            </a:pPr>
            <a:r>
              <a:rPr lang="es"/>
              <a:t>El código de ética nos proporciona una herramienta para manejar la responsabilidad que manejan las empresas de tecnología.</a:t>
            </a:r>
            <a:endParaRPr/>
          </a:p>
          <a:p>
            <a:pPr indent="-342900" lvl="0" marL="457200" rtl="0" algn="l">
              <a:spcBef>
                <a:spcPts val="0"/>
              </a:spcBef>
              <a:spcAft>
                <a:spcPts val="0"/>
              </a:spcAft>
              <a:buSzPts val="1800"/>
              <a:buChar char="●"/>
            </a:pPr>
            <a:r>
              <a:rPr lang="es"/>
              <a:t>En un futuro Facebook debería de notificarle a los usuarios de manera clara antes de hacer uso de sus datos en cualquier situación y debería implementar restricciones para las aplicaciones que tienen acceso a estos datos.</a:t>
            </a:r>
            <a:endParaRPr/>
          </a:p>
        </p:txBody>
      </p:sp>
      <p:pic>
        <p:nvPicPr>
          <p:cNvPr id="139" name="Google Shape;139;p19"/>
          <p:cNvPicPr preferRelativeResize="0"/>
          <p:nvPr/>
        </p:nvPicPr>
        <p:blipFill>
          <a:blip r:embed="rId3">
            <a:alphaModFix/>
          </a:blip>
          <a:stretch>
            <a:fillRect/>
          </a:stretch>
        </p:blipFill>
        <p:spPr>
          <a:xfrm>
            <a:off x="7599825" y="410000"/>
            <a:ext cx="783925" cy="671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Referencias</a:t>
            </a:r>
            <a:endParaRPr/>
          </a:p>
        </p:txBody>
      </p:sp>
      <p:sp>
        <p:nvSpPr>
          <p:cNvPr id="145" name="Google Shape;145;p20"/>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sz="1200">
                <a:solidFill>
                  <a:srgbClr val="333333"/>
                </a:solidFill>
                <a:latin typeface="Times New Roman"/>
                <a:ea typeface="Times New Roman"/>
                <a:cs typeface="Times New Roman"/>
                <a:sym typeface="Times New Roman"/>
              </a:rPr>
              <a:t>Traibel, F., Nuñez, I., Decima, R., Scelza, B., Romero, J. P., Lauber, N., . . . EL PAIS. (2018, March 20). Las claves para entender el escándalo político de Facebook y Cambridge Analytica. Retrieved from https://www.elpais.com.uy/vida-actual/claves-entender-escandalo-politico-facebook-cambridge-analytica.html</a:t>
            </a:r>
            <a:endParaRPr sz="1200">
              <a:solidFill>
                <a:srgbClr val="333333"/>
              </a:solidFill>
              <a:latin typeface="Times New Roman"/>
              <a:ea typeface="Times New Roman"/>
              <a:cs typeface="Times New Roman"/>
              <a:sym typeface="Times New Roman"/>
            </a:endParaRPr>
          </a:p>
          <a:p>
            <a:pPr indent="-342900" lvl="0" marL="457200" rtl="0" algn="l">
              <a:spcBef>
                <a:spcPts val="0"/>
              </a:spcBef>
              <a:spcAft>
                <a:spcPts val="0"/>
              </a:spcAft>
              <a:buSzPts val="1800"/>
              <a:buChar char="●"/>
            </a:pPr>
            <a:r>
              <a:rPr lang="es" sz="1200">
                <a:solidFill>
                  <a:srgbClr val="333333"/>
                </a:solidFill>
                <a:latin typeface="Times New Roman"/>
                <a:ea typeface="Times New Roman"/>
                <a:cs typeface="Times New Roman"/>
                <a:sym typeface="Times New Roman"/>
              </a:rPr>
              <a:t>González, M. (2018, April 14). Qué ha pasado con Facebook: Del caso Cambridge Analytica al resto de polémicas más recientes. Retrieved from https://www.xataka.com/legislacion-y-derechos/que-ha-pasado-con-facebook-del-caso-cambridge-analytica-al-resto-de-polemicas-mas-recientes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